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3" r:id="rId10"/>
    <p:sldId id="264" r:id="rId11"/>
    <p:sldId id="274" r:id="rId12"/>
    <p:sldId id="272" r:id="rId13"/>
    <p:sldId id="275" r:id="rId14"/>
    <p:sldId id="261" r:id="rId15"/>
    <p:sldId id="265" r:id="rId16"/>
    <p:sldId id="266" r:id="rId17"/>
    <p:sldId id="267" r:id="rId18"/>
    <p:sldId id="268" r:id="rId19"/>
    <p:sldId id="278" r:id="rId20"/>
    <p:sldId id="269" r:id="rId21"/>
    <p:sldId id="270" r:id="rId22"/>
    <p:sldId id="285" r:id="rId23"/>
    <p:sldId id="286" r:id="rId24"/>
    <p:sldId id="287" r:id="rId25"/>
    <p:sldId id="288" r:id="rId26"/>
    <p:sldId id="281" r:id="rId27"/>
    <p:sldId id="282" r:id="rId28"/>
    <p:sldId id="283" r:id="rId29"/>
    <p:sldId id="284" r:id="rId30"/>
    <p:sldId id="273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190F6-98CE-425B-8513-96FE7E0D8C65}" v="6" dt="2023-11-23T18:36:35.760"/>
    <p1510:client id="{67EC5E9E-09BD-4E2C-8A0C-6A6C26C60820}" v="6" dt="2023-11-29T10:47:49.928"/>
    <p1510:client id="{C887D6BE-A206-4A2D-8840-95E44992A93B}" v="1" dt="2023-11-29T11:38:44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Ray" userId="S::himanshu.21b1541013@abes.ac.in::689e5589-96ee-4f5d-b0b5-886d9c14dfb8" providerId="AD" clId="Web-{C887D6BE-A206-4A2D-8840-95E44992A93B}"/>
    <pc:docChg chg="modSld">
      <pc:chgData name="Himanshu Ray" userId="S::himanshu.21b1541013@abes.ac.in::689e5589-96ee-4f5d-b0b5-886d9c14dfb8" providerId="AD" clId="Web-{C887D6BE-A206-4A2D-8840-95E44992A93B}" dt="2023-11-29T11:38:44.018" v="0" actId="1076"/>
      <pc:docMkLst>
        <pc:docMk/>
      </pc:docMkLst>
      <pc:sldChg chg="modSp">
        <pc:chgData name="Himanshu Ray" userId="S::himanshu.21b1541013@abes.ac.in::689e5589-96ee-4f5d-b0b5-886d9c14dfb8" providerId="AD" clId="Web-{C887D6BE-A206-4A2D-8840-95E44992A93B}" dt="2023-11-29T11:38:44.018" v="0" actId="1076"/>
        <pc:sldMkLst>
          <pc:docMk/>
          <pc:sldMk cId="493671474" sldId="269"/>
        </pc:sldMkLst>
        <pc:spChg chg="mod">
          <ac:chgData name="Himanshu Ray" userId="S::himanshu.21b1541013@abes.ac.in::689e5589-96ee-4f5d-b0b5-886d9c14dfb8" providerId="AD" clId="Web-{C887D6BE-A206-4A2D-8840-95E44992A93B}" dt="2023-11-29T11:38:44.018" v="0" actId="1076"/>
          <ac:spMkLst>
            <pc:docMk/>
            <pc:sldMk cId="493671474" sldId="269"/>
            <ac:spMk id="6" creationId="{63F4846C-F63A-8836-94BD-70F5EFACC46A}"/>
          </ac:spMkLst>
        </pc:spChg>
      </pc:sldChg>
    </pc:docChg>
  </pc:docChgLst>
  <pc:docChgLst>
    <pc:chgData name="Jyoti Gupta" userId="S::jyoti.21b1541099@abes.ac.in::9ff727f4-632f-4415-85e2-0a481e76260b" providerId="AD" clId="Web-{386190F6-98CE-425B-8513-96FE7E0D8C65}"/>
    <pc:docChg chg="modSld">
      <pc:chgData name="Jyoti Gupta" userId="S::jyoti.21b1541099@abes.ac.in::9ff727f4-632f-4415-85e2-0a481e76260b" providerId="AD" clId="Web-{386190F6-98CE-425B-8513-96FE7E0D8C65}" dt="2023-11-23T18:36:35.760" v="5" actId="1076"/>
      <pc:docMkLst>
        <pc:docMk/>
      </pc:docMkLst>
      <pc:sldChg chg="modSp">
        <pc:chgData name="Jyoti Gupta" userId="S::jyoti.21b1541099@abes.ac.in::9ff727f4-632f-4415-85e2-0a481e76260b" providerId="AD" clId="Web-{386190F6-98CE-425B-8513-96FE7E0D8C65}" dt="2023-11-23T18:28:10.991" v="0" actId="1076"/>
        <pc:sldMkLst>
          <pc:docMk/>
          <pc:sldMk cId="565346480" sldId="282"/>
        </pc:sldMkLst>
        <pc:picChg chg="mod">
          <ac:chgData name="Jyoti Gupta" userId="S::jyoti.21b1541099@abes.ac.in::9ff727f4-632f-4415-85e2-0a481e76260b" providerId="AD" clId="Web-{386190F6-98CE-425B-8513-96FE7E0D8C65}" dt="2023-11-23T18:28:10.991" v="0" actId="1076"/>
          <ac:picMkLst>
            <pc:docMk/>
            <pc:sldMk cId="565346480" sldId="282"/>
            <ac:picMk id="4" creationId="{697B3090-D6B4-6EAD-63EC-28F0B5583E9B}"/>
          </ac:picMkLst>
        </pc:picChg>
      </pc:sldChg>
      <pc:sldChg chg="modSp">
        <pc:chgData name="Jyoti Gupta" userId="S::jyoti.21b1541099@abes.ac.in::9ff727f4-632f-4415-85e2-0a481e76260b" providerId="AD" clId="Web-{386190F6-98CE-425B-8513-96FE7E0D8C65}" dt="2023-11-23T18:36:35.760" v="5" actId="1076"/>
        <pc:sldMkLst>
          <pc:docMk/>
          <pc:sldMk cId="178255229" sldId="283"/>
        </pc:sldMkLst>
        <pc:picChg chg="mod">
          <ac:chgData name="Jyoti Gupta" userId="S::jyoti.21b1541099@abes.ac.in::9ff727f4-632f-4415-85e2-0a481e76260b" providerId="AD" clId="Web-{386190F6-98CE-425B-8513-96FE7E0D8C65}" dt="2023-11-23T18:36:35.760" v="5" actId="1076"/>
          <ac:picMkLst>
            <pc:docMk/>
            <pc:sldMk cId="178255229" sldId="283"/>
            <ac:picMk id="3" creationId="{B3D7E57E-27B5-BFB7-B416-1AF194C67EA8}"/>
          </ac:picMkLst>
        </pc:picChg>
      </pc:sldChg>
    </pc:docChg>
  </pc:docChgLst>
  <pc:docChgLst>
    <pc:chgData name="Md Saquib" userId="S::saquib.21b1541149@abes.ac.in::c09a02f1-cb3b-4590-9393-d1d07f5b4c44" providerId="AD" clId="Web-{67EC5E9E-09BD-4E2C-8A0C-6A6C26C60820}"/>
    <pc:docChg chg="modSld">
      <pc:chgData name="Md Saquib" userId="S::saquib.21b1541149@abes.ac.in::c09a02f1-cb3b-4590-9393-d1d07f5b4c44" providerId="AD" clId="Web-{67EC5E9E-09BD-4E2C-8A0C-6A6C26C60820}" dt="2023-11-29T10:47:49.928" v="5"/>
      <pc:docMkLst>
        <pc:docMk/>
      </pc:docMkLst>
      <pc:sldChg chg="addSp delSp modSp addAnim delAnim">
        <pc:chgData name="Md Saquib" userId="S::saquib.21b1541149@abes.ac.in::c09a02f1-cb3b-4590-9393-d1d07f5b4c44" providerId="AD" clId="Web-{67EC5E9E-09BD-4E2C-8A0C-6A6C26C60820}" dt="2023-11-29T10:47:49.928" v="5"/>
        <pc:sldMkLst>
          <pc:docMk/>
          <pc:sldMk cId="178255229" sldId="283"/>
        </pc:sldMkLst>
        <pc:picChg chg="add del mod modCrop">
          <ac:chgData name="Md Saquib" userId="S::saquib.21b1541149@abes.ac.in::c09a02f1-cb3b-4590-9393-d1d07f5b4c44" providerId="AD" clId="Web-{67EC5E9E-09BD-4E2C-8A0C-6A6C26C60820}" dt="2023-11-29T10:47:49.928" v="5"/>
          <ac:picMkLst>
            <pc:docMk/>
            <pc:sldMk cId="178255229" sldId="283"/>
            <ac:picMk id="3" creationId="{B3D7E57E-27B5-BFB7-B416-1AF194C67E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C806-4080-A8A4-9416-C323C901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47283-C6FC-D539-7E26-8BD8B7A72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75C5F-EB78-510B-44E5-8A1820E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4819-64EB-7983-157C-6543B347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47B0-CBA0-6F02-BA5A-AC0BE444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7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63C5-5961-C70A-19BA-94774A16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C0BDB-0C86-960F-7223-D70812DD0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70E9-CFF8-BD8A-F44B-5D3E1C98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E19E-D2F8-B82F-AFA4-FBC1A72A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23940-EFAC-55CF-02D7-C5B365F8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87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6E2B9-EB48-6F6F-7831-2BB063255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18EB1-F7C1-7E31-47DF-F17D718BE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50D71-862D-FD62-407A-61E8ADF6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13736-0ADC-2133-AE55-0B317D23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855A-13F0-DB6B-8BB6-24798B2B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09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CB0C-F5EA-FC6F-4910-21BF5967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318E-C471-9182-AA90-6AF9FC33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647F5-0325-37DA-3083-945F708C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28848-C098-0381-5A14-2582899F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19F66-76F2-E3DC-0C5D-B9733014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17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7CA0-BE6B-F957-2256-FDB7B742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47480-47E2-2578-09A9-58A5A0E03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969F9-A23D-7908-637A-B0FB1CEE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641A2-F162-23BC-CBDC-0EBE52EF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EB499-8622-99F0-0C78-9BD1369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0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BF21-47BF-14E6-2E48-01951336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5D5D-077E-3E50-83A7-FDCD34EFA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0CF49-EE8D-2825-6586-CBC242D24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068A8-65CE-52F3-FD9B-601B63DA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122F5-CE7E-726A-E1D2-0BDA66C2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6501D-E1E8-41E5-534A-82C8D360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91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88FA-841B-D860-4205-FEC5D7BB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A452E-A975-311B-272E-2C2109A5A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B06A3-F395-7A63-DCBE-FF1502DC3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9DF19-EC03-E7A4-0396-13006705C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1AF7B-392D-ABB3-3AFA-0085991A1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14AC0-5A72-53A3-D573-2F1C0D0A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912B2-9E9B-0075-BE22-3A6D0A1F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E477-B004-D0DC-3137-E31B738E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7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9924-74BF-2D13-6F1F-ADB9D610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56C28-DEC9-0494-A6CF-26E31AE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1CEF7-FF78-CF95-ED36-F5BCEAD2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CAE20-50B5-7D5B-78FA-45A5DD0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14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C95F6-31EB-2F37-874B-5F04422F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DF955-D0F6-FA38-0032-EAAFF797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2E9A-E65B-56E4-BCE5-60C42ADC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09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74DB-BAB2-F47B-E8E1-D7B87855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5EDD-89A4-7B62-9CC2-6628DB40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6949A-04B4-9BF2-CEC3-0D5F2B2FD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B47C2-B124-9631-234E-F49AC319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DF0C-73E4-20CA-0198-16A8A632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1D8-1E7F-3EA3-F733-D049EF55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77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2CD-4C09-0584-F977-AFDEE3A3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F99E1-E10B-E6FD-8CDA-C42135753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AD724-B554-3C9E-38AF-7E11BC2C9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23F87-2928-096E-B6EC-C5C0826A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E256-8E23-5097-B76A-42B11077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7EC1C-F8EB-BE85-049F-41E1C863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1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CDC90-5FDC-AFD2-0CF7-11B384D8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E99E3-D5A7-D98C-1B41-172F1BD8E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DE84-17D8-F556-61CB-FD4AD3465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A8BB3-92F9-44CB-9D5B-61EAC5AE0A53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9FF02-745C-7F99-6CA0-B8E75C24F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CCB6F-DB4F-3CF0-2F86-47566556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58CC-9A25-4FC2-8B5A-D4EE23440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74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8A5E-E929-BEF5-7CA7-B63DBED68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Fuzzy Set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74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33CC6-04E5-8888-4038-18A4A628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41" y="475861"/>
            <a:ext cx="10412964" cy="55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3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357D-E6F1-7142-4196-1FCA41C5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529"/>
            <a:ext cx="10515600" cy="966681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Operations on Classical Sets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BCB3-FD9A-A20B-1804-1715958C5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60" y="1132033"/>
            <a:ext cx="10515600" cy="3925159"/>
          </a:xfrm>
        </p:spPr>
        <p:txBody>
          <a:bodyPr/>
          <a:lstStyle/>
          <a:p>
            <a:pPr marL="0" indent="0">
              <a:buNone/>
            </a:pPr>
            <a:r>
              <a:rPr lang="en-US" sz="3000" b="1" u="sng">
                <a:solidFill>
                  <a:srgbClr val="0070C0"/>
                </a:solidFill>
                <a:latin typeface="Franklin Gothic Book" panose="020B0503020102020204" pitchFamily="34" charset="0"/>
              </a:rPr>
              <a:t>Union</a:t>
            </a:r>
            <a:r>
              <a:rPr lang="en-US" sz="3000">
                <a:latin typeface="Franklin Gothic Book" panose="020B0503020102020204" pitchFamily="34" charset="0"/>
              </a:rPr>
              <a:t>: Union of two sets A and B is given as</a:t>
            </a:r>
          </a:p>
          <a:p>
            <a:pPr marL="0" indent="0">
              <a:buNone/>
            </a:pPr>
            <a:endParaRPr lang="en-US" sz="30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3000" b="1" u="sng">
                <a:solidFill>
                  <a:srgbClr val="0070C0"/>
                </a:solidFill>
                <a:latin typeface="Franklin Gothic Book" panose="020B0503020102020204" pitchFamily="34" charset="0"/>
              </a:rPr>
              <a:t>Intersection: </a:t>
            </a:r>
            <a:r>
              <a:rPr lang="en-US" sz="3000">
                <a:latin typeface="Franklin Gothic Book" panose="020B0503020102020204" pitchFamily="34" charset="0"/>
              </a:rPr>
              <a:t>Intersection of two sets A and B is given as </a:t>
            </a:r>
          </a:p>
          <a:p>
            <a:pPr marL="0" indent="0">
              <a:buNone/>
            </a:pPr>
            <a:endParaRPr lang="en-US" sz="30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3000" b="1" u="sng">
                <a:solidFill>
                  <a:srgbClr val="0070C0"/>
                </a:solidFill>
                <a:latin typeface="Franklin Gothic Book" panose="020B0503020102020204" pitchFamily="34" charset="0"/>
              </a:rPr>
              <a:t>Complement: </a:t>
            </a:r>
            <a:r>
              <a:rPr lang="en-US" sz="3000">
                <a:latin typeface="Franklin Gothic Book" panose="020B0503020102020204" pitchFamily="34" charset="0"/>
              </a:rPr>
              <a:t>Complement of a set is denoted by </a:t>
            </a:r>
          </a:p>
          <a:p>
            <a:pPr marL="0" indent="0">
              <a:buNone/>
            </a:pPr>
            <a:endParaRPr lang="en-US" sz="30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0C7E7-362B-6144-304B-333453F3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68" y="1682510"/>
            <a:ext cx="3139863" cy="529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BA928-F02E-C7F0-7CEE-9555FAA5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77" y="2728648"/>
            <a:ext cx="3139863" cy="52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976AC-1208-33F7-2050-562DDFCB9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226" y="3827162"/>
            <a:ext cx="4100917" cy="4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5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A4B9-2AE2-385C-0F9D-7F6FA2D7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4" y="0"/>
            <a:ext cx="10515600" cy="1040622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 Set Theory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9762-41EA-2B6A-A04C-D3A01838A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6520"/>
            <a:ext cx="12062926" cy="4948400"/>
          </a:xfrm>
        </p:spPr>
        <p:txBody>
          <a:bodyPr>
            <a:noAutofit/>
          </a:bodyPr>
          <a:lstStyle/>
          <a:p>
            <a:pPr algn="just"/>
            <a:r>
              <a:rPr lang="en-US">
                <a:latin typeface="Franklin Gothic Book" panose="020B0503020102020204" pitchFamily="34" charset="0"/>
              </a:rPr>
              <a:t>Extension of classical set theory</a:t>
            </a:r>
          </a:p>
          <a:p>
            <a:pPr algn="just"/>
            <a:r>
              <a:rPr lang="en-US">
                <a:latin typeface="Franklin Gothic Book" panose="020B0503020102020204" pitchFamily="34" charset="0"/>
              </a:rPr>
              <a:t>A </a:t>
            </a:r>
            <a:r>
              <a:rPr lang="en-US" b="1">
                <a:latin typeface="Franklin Gothic Book" panose="020B0503020102020204" pitchFamily="34" charset="0"/>
              </a:rPr>
              <a:t>logic</a:t>
            </a:r>
            <a:r>
              <a:rPr lang="en-US">
                <a:latin typeface="Franklin Gothic Book" panose="020B0503020102020204" pitchFamily="34" charset="0"/>
              </a:rPr>
              <a:t> based on two truth value True and False is sometime insufficient when describing human reasoning.</a:t>
            </a:r>
          </a:p>
          <a:p>
            <a:pPr algn="just"/>
            <a:r>
              <a:rPr lang="en-US">
                <a:solidFill>
                  <a:srgbClr val="0070C0"/>
                </a:solidFill>
                <a:latin typeface="Franklin Gothic Book" panose="020B0503020102020204" pitchFamily="34" charset="0"/>
              </a:rPr>
              <a:t>Fuzzy Logic </a:t>
            </a:r>
            <a:r>
              <a:rPr lang="en-US">
                <a:latin typeface="Franklin Gothic Book" panose="020B0503020102020204" pitchFamily="34" charset="0"/>
              </a:rPr>
              <a:t>uses whole </a:t>
            </a:r>
            <a:r>
              <a:rPr lang="en-US" b="1">
                <a:solidFill>
                  <a:srgbClr val="0070C0"/>
                </a:solidFill>
                <a:latin typeface="Franklin Gothic Book" panose="020B0503020102020204" pitchFamily="34" charset="0"/>
              </a:rPr>
              <a:t>interval between 0(false) and 1(true)</a:t>
            </a:r>
            <a:r>
              <a:rPr lang="en-IN">
                <a:latin typeface="Franklin Gothic Book" panose="020B0503020102020204" pitchFamily="34" charset="0"/>
              </a:rPr>
              <a:t> to describe human reasoning </a:t>
            </a:r>
            <a:r>
              <a:rPr lang="en-IN" err="1">
                <a:latin typeface="Franklin Gothic Book" panose="020B0503020102020204" pitchFamily="34" charset="0"/>
              </a:rPr>
              <a:t>i.e</a:t>
            </a:r>
            <a:r>
              <a:rPr lang="en-IN">
                <a:latin typeface="Franklin Gothic Book" panose="020B0503020102020204" pitchFamily="34" charset="0"/>
              </a:rPr>
              <a:t> allows members to have different degree of membership called membership function having interval </a:t>
            </a:r>
            <a:r>
              <a:rPr lang="en-IN" b="1">
                <a:solidFill>
                  <a:srgbClr val="FFC000"/>
                </a:solidFill>
                <a:latin typeface="Franklin Gothic Book" panose="020B0503020102020204" pitchFamily="34" charset="0"/>
              </a:rPr>
              <a:t>[0,1]</a:t>
            </a:r>
          </a:p>
          <a:p>
            <a:pPr algn="just"/>
            <a:r>
              <a:rPr lang="en-IN">
                <a:latin typeface="Franklin Gothic Book" panose="020B0503020102020204" pitchFamily="34" charset="0"/>
              </a:rPr>
              <a:t>Thus a membership function      is associated with a fuzzy set A such that the function maps every element of universe of discourse X to interval [0,1]</a:t>
            </a:r>
          </a:p>
          <a:p>
            <a:pPr algn="just"/>
            <a:r>
              <a:rPr lang="en-IN">
                <a:latin typeface="Franklin Gothic Book" panose="020B0503020102020204" pitchFamily="34" charset="0"/>
              </a:rPr>
              <a:t>Mapping is written as </a:t>
            </a:r>
          </a:p>
          <a:p>
            <a:pPr algn="just"/>
            <a:r>
              <a:rPr lang="en-IN">
                <a:latin typeface="Franklin Gothic Book" panose="020B0503020102020204" pitchFamily="34" charset="0"/>
              </a:rPr>
              <a:t>Fuzzy Set: If X is an universe of discourse and x is a particular element of </a:t>
            </a:r>
            <a:r>
              <a:rPr lang="en-IN" err="1">
                <a:latin typeface="Franklin Gothic Book" panose="020B0503020102020204" pitchFamily="34" charset="0"/>
              </a:rPr>
              <a:t>X,then</a:t>
            </a:r>
            <a:r>
              <a:rPr lang="en-IN">
                <a:latin typeface="Franklin Gothic Book" panose="020B0503020102020204" pitchFamily="34" charset="0"/>
              </a:rPr>
              <a:t> a fuzzy set A defined on X can be written as a collection of </a:t>
            </a:r>
            <a:r>
              <a:rPr lang="en-IN" b="1" u="sng">
                <a:solidFill>
                  <a:srgbClr val="92D050"/>
                </a:solidFill>
                <a:latin typeface="Franklin Gothic Book" panose="020B0503020102020204" pitchFamily="34" charset="0"/>
              </a:rPr>
              <a:t>ordered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386B0-9AE3-83EB-D7A7-0C2A04E3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31" y="4357397"/>
            <a:ext cx="2875718" cy="681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02DC1-061B-A2D5-600C-7D79FC9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8" y="3617181"/>
            <a:ext cx="441425" cy="31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683C-0BAF-13B5-E0A5-2B9B8CF3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26" y="5828866"/>
            <a:ext cx="4933898" cy="7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10D3-179A-B190-773E-A1190E76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215837"/>
            <a:ext cx="10515600" cy="903838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 Set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567B43-B945-06E1-4BD7-1DCB8747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71" y="1119675"/>
            <a:ext cx="7120813" cy="193476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E83BA-893A-E66C-6659-0140465D34CD}"/>
              </a:ext>
            </a:extLst>
          </p:cNvPr>
          <p:cNvSpPr txBox="1">
            <a:spLocks/>
          </p:cNvSpPr>
          <p:nvPr/>
        </p:nvSpPr>
        <p:spPr>
          <a:xfrm>
            <a:off x="838200" y="3312367"/>
            <a:ext cx="10515600" cy="2341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1200" b="1" u="sng">
                <a:solidFill>
                  <a:srgbClr val="0070C0"/>
                </a:solidFill>
                <a:latin typeface="Franklin Gothic Book" panose="020B0503020102020204" pitchFamily="34" charset="0"/>
              </a:rPr>
              <a:t>Other examples are</a:t>
            </a:r>
          </a:p>
          <a:p>
            <a:r>
              <a:rPr lang="en-IN" sz="9600">
                <a:latin typeface="Franklin Gothic Book" panose="020B0503020102020204" pitchFamily="34" charset="0"/>
              </a:rPr>
              <a:t>High Temperature</a:t>
            </a:r>
          </a:p>
          <a:p>
            <a:r>
              <a:rPr lang="en-IN" sz="9600">
                <a:latin typeface="Franklin Gothic Book" panose="020B0503020102020204" pitchFamily="34" charset="0"/>
              </a:rPr>
              <a:t>Low pressure</a:t>
            </a:r>
          </a:p>
          <a:p>
            <a:r>
              <a:rPr lang="en-IN" sz="9600">
                <a:latin typeface="Franklin Gothic Book" panose="020B0503020102020204" pitchFamily="34" charset="0"/>
              </a:rPr>
              <a:t>Colour of Apple</a:t>
            </a:r>
          </a:p>
          <a:p>
            <a:r>
              <a:rPr lang="en-IN" sz="9600">
                <a:latin typeface="Franklin Gothic Book" panose="020B0503020102020204" pitchFamily="34" charset="0"/>
              </a:rPr>
              <a:t>Sweetness of Orange</a:t>
            </a:r>
          </a:p>
          <a:p>
            <a:r>
              <a:rPr lang="en-IN" sz="9600">
                <a:latin typeface="Franklin Gothic Book" panose="020B0503020102020204" pitchFamily="34" charset="0"/>
              </a:rPr>
              <a:t>Weight of mango</a:t>
            </a:r>
          </a:p>
          <a:p>
            <a:endParaRPr lang="en-IN" sz="9600">
              <a:latin typeface="Franklin Gothic Book" panose="020B0503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9600" b="1">
                <a:solidFill>
                  <a:srgbClr val="00B050"/>
                </a:solidFill>
                <a:latin typeface="Franklin Gothic Book" panose="020B0503020102020204" pitchFamily="34" charset="0"/>
              </a:rPr>
              <a:t>Note: Degree of membership lie in range [1….0]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14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9B32C6-D139-D7E0-0633-6BB105AD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78514"/>
            <a:ext cx="10515600" cy="838524"/>
          </a:xfrm>
        </p:spPr>
        <p:txBody>
          <a:bodyPr>
            <a:normAutofit/>
          </a:bodyPr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 Set Vs Crisp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935D3-6B0B-D4C4-686E-958D7EA9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3" y="1093529"/>
            <a:ext cx="9789368" cy="242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95CB5-EE2E-F422-8CCB-8DC691B26CDB}"/>
              </a:ext>
            </a:extLst>
          </p:cNvPr>
          <p:cNvSpPr txBox="1"/>
          <p:nvPr/>
        </p:nvSpPr>
        <p:spPr>
          <a:xfrm>
            <a:off x="251927" y="3769567"/>
            <a:ext cx="1159795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/>
              <a:t>Note </a:t>
            </a:r>
          </a:p>
          <a:p>
            <a:r>
              <a:rPr lang="en-IN" sz="2400" b="1">
                <a:solidFill>
                  <a:srgbClr val="FF0000"/>
                </a:solidFill>
              </a:rPr>
              <a:t>A crisp set is a fuzzy set but a fuzzy set is not necessarily  a crisp set</a:t>
            </a:r>
            <a:r>
              <a:rPr lang="en-IN" sz="2400" b="1"/>
              <a:t>.</a:t>
            </a:r>
          </a:p>
          <a:p>
            <a:r>
              <a:rPr lang="en-IN" sz="2400" b="1" u="sng"/>
              <a:t>Example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 sz="2000"/>
              <a:t>In case of crisp set , the elements are with extreme values of degree of membership namely either 0 or 1</a:t>
            </a:r>
            <a:r>
              <a:rPr lang="en-IN"/>
              <a:t>.</a:t>
            </a:r>
          </a:p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7970F-CECE-73E9-7520-30D99F3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53" y="4991615"/>
            <a:ext cx="3520745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697E1C-5376-9696-F95C-8DC2B29F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06" y="188359"/>
            <a:ext cx="11700588" cy="1325563"/>
          </a:xfrm>
        </p:spPr>
        <p:txBody>
          <a:bodyPr>
            <a:normAutofit/>
          </a:bodyPr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Example of Course Evaluation in crisp and fuzzy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084F0-53B7-F33D-7058-739FCA62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2" y="1304339"/>
            <a:ext cx="2339543" cy="2834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BC4F5-7C6C-C2C3-3738-DDAD4FC65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69" y="1615361"/>
            <a:ext cx="5928874" cy="2033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2F4FC-E5FC-0F6A-FAFB-2E88D8E70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98" y="4413380"/>
            <a:ext cx="5928874" cy="2270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8B66F-4665-A579-DBD5-72B8D93D2903}"/>
              </a:ext>
            </a:extLst>
          </p:cNvPr>
          <p:cNvSpPr txBox="1"/>
          <p:nvPr/>
        </p:nvSpPr>
        <p:spPr>
          <a:xfrm>
            <a:off x="4441371" y="1119673"/>
            <a:ext cx="240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/>
              <a:t>Crisp Formulation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E8BDA-4F72-6067-B2A0-A886F3704A8F}"/>
              </a:ext>
            </a:extLst>
          </p:cNvPr>
          <p:cNvSpPr txBox="1"/>
          <p:nvPr/>
        </p:nvSpPr>
        <p:spPr>
          <a:xfrm>
            <a:off x="4596469" y="3846604"/>
            <a:ext cx="24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/>
              <a:t>Fuzzy  Formulation</a:t>
            </a:r>
          </a:p>
        </p:txBody>
      </p:sp>
    </p:spTree>
    <p:extLst>
      <p:ext uri="{BB962C8B-B14F-4D97-AF65-F5344CB8AC3E}">
        <p14:creationId xmlns:p14="http://schemas.microsoft.com/office/powerpoint/2010/main" val="189826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12F7-0E80-87CE-F449-B5CD60D9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06" y="-57887"/>
            <a:ext cx="10515600" cy="1325563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Properties of Fuzzy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39026-472F-3608-D0F7-9381D13F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11" y="959150"/>
            <a:ext cx="9291011" cy="4489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B21D6-4A30-8717-9F14-268C0A33D1F4}"/>
              </a:ext>
            </a:extLst>
          </p:cNvPr>
          <p:cNvSpPr txBox="1"/>
          <p:nvPr/>
        </p:nvSpPr>
        <p:spPr>
          <a:xfrm>
            <a:off x="65314" y="5617029"/>
            <a:ext cx="11961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Law of excluded middle and Law of Contradiction doesn’t hold for Fuzzy Sets </a:t>
            </a:r>
            <a:r>
              <a:rPr lang="en-IN" sz="2400" b="1"/>
              <a:t>because here </a:t>
            </a:r>
            <a:r>
              <a:rPr lang="en-IN" sz="2400" b="1">
                <a:solidFill>
                  <a:srgbClr val="00B0F0"/>
                </a:solidFill>
              </a:rPr>
              <a:t>boundary of complement of A is ambiguous</a:t>
            </a:r>
          </a:p>
        </p:txBody>
      </p:sp>
    </p:spTree>
    <p:extLst>
      <p:ext uri="{BB962C8B-B14F-4D97-AF65-F5344CB8AC3E}">
        <p14:creationId xmlns:p14="http://schemas.microsoft.com/office/powerpoint/2010/main" val="307349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D3B5-E24E-E634-4212-7C1B243B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8" y="187844"/>
            <a:ext cx="10515600" cy="605259"/>
          </a:xfrm>
        </p:spPr>
        <p:txBody>
          <a:bodyPr>
            <a:noAutofit/>
          </a:bodyPr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Operation on Fuzzy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6EC3-544B-4516-AECE-A977CF00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996458"/>
            <a:ext cx="9610531" cy="1188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4846C-F63A-8836-94BD-70F5EFACC46A}"/>
              </a:ext>
            </a:extLst>
          </p:cNvPr>
          <p:cNvSpPr txBox="1"/>
          <p:nvPr/>
        </p:nvSpPr>
        <p:spPr>
          <a:xfrm>
            <a:off x="619626" y="2612961"/>
            <a:ext cx="718457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>
                <a:solidFill>
                  <a:srgbClr val="0070C0"/>
                </a:solidFill>
              </a:rPr>
              <a:t>Union</a:t>
            </a:r>
          </a:p>
          <a:p>
            <a:endParaRPr lang="en-US"/>
          </a:p>
          <a:p>
            <a:endParaRPr lang="en-US"/>
          </a:p>
          <a:p>
            <a:r>
              <a:rPr lang="en-US" sz="3200" b="1" u="sng">
                <a:solidFill>
                  <a:srgbClr val="0070C0"/>
                </a:solidFill>
              </a:rPr>
              <a:t>Intersection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3200" b="1" u="sng">
                <a:solidFill>
                  <a:srgbClr val="0070C0"/>
                </a:solidFill>
              </a:rPr>
              <a:t>Complement</a:t>
            </a:r>
            <a:r>
              <a:rPr lang="en-US"/>
              <a:t>  </a:t>
            </a:r>
          </a:p>
          <a:p>
            <a:r>
              <a:rPr lang="en-US"/>
              <a:t>               </a:t>
            </a:r>
          </a:p>
          <a:p>
            <a:r>
              <a:rPr lang="en-US"/>
              <a:t>                                            </a:t>
            </a:r>
          </a:p>
          <a:p>
            <a:r>
              <a:rPr lang="en-US"/>
              <a:t>   </a:t>
            </a:r>
          </a:p>
          <a:p>
            <a:r>
              <a:rPr lang="en-US"/>
              <a:t> 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EBB98-AA56-4EA9-1D53-FBD71B16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39" y="2648206"/>
            <a:ext cx="3188786" cy="458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37645-3099-DA5D-FE12-A4AAE378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39" y="3712862"/>
            <a:ext cx="3263431" cy="458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2EDE3-2B31-6ECC-E0E9-C81B765D2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951" y="5021226"/>
            <a:ext cx="1931588" cy="458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4AC02-5E0A-12BE-289F-83CB63DB3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196" y="2610326"/>
            <a:ext cx="5450633" cy="3173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34859-C422-D8FD-2C58-3E92032C9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196" y="2602912"/>
            <a:ext cx="5450633" cy="317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8A27A-9A21-16BC-F0AD-C3165D3CF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7196" y="2595498"/>
            <a:ext cx="5450633" cy="3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498D-0575-0FAA-5709-5590895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365125"/>
            <a:ext cx="11157857" cy="1325563"/>
          </a:xfrm>
        </p:spPr>
        <p:txBody>
          <a:bodyPr/>
          <a:lstStyle/>
          <a:p>
            <a:r>
              <a:rPr lang="en-IN" sz="4000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Example: Fuzzy Set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F0E5-6329-1CBC-4496-3E022D2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455576"/>
            <a:ext cx="11157857" cy="5037299"/>
          </a:xfrm>
        </p:spPr>
        <p:txBody>
          <a:bodyPr/>
          <a:lstStyle/>
          <a:p>
            <a:pPr marL="0" indent="0">
              <a:buNone/>
            </a:pPr>
            <a:r>
              <a:rPr lang="en-IN" b="1" u="sng">
                <a:solidFill>
                  <a:srgbClr val="0070C0"/>
                </a:solidFill>
              </a:rPr>
              <a:t>Example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 b="1" u="sng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IN" b="1" u="sng">
                <a:solidFill>
                  <a:srgbClr val="00B0F0"/>
                </a:solidFill>
              </a:rPr>
              <a:t>Union</a:t>
            </a:r>
            <a:r>
              <a:rPr lang="en-IN" b="1">
                <a:solidFill>
                  <a:srgbClr val="00B0F0"/>
                </a:solidFill>
              </a:rPr>
              <a:t>                                        </a:t>
            </a:r>
            <a:r>
              <a:rPr lang="en-IN" b="1" u="sng">
                <a:solidFill>
                  <a:srgbClr val="00B0F0"/>
                </a:solidFill>
              </a:rPr>
              <a:t>Intersection</a:t>
            </a:r>
            <a:r>
              <a:rPr lang="en-IN" b="1">
                <a:solidFill>
                  <a:srgbClr val="00B0F0"/>
                </a:solidFill>
              </a:rPr>
              <a:t>                            </a:t>
            </a:r>
            <a:r>
              <a:rPr lang="en-IN" b="1" u="sng">
                <a:solidFill>
                  <a:srgbClr val="00B0F0"/>
                </a:solidFill>
              </a:rPr>
              <a:t>Complement</a:t>
            </a:r>
            <a:endParaRPr lang="en-IN" u="sng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 b="1" u="sng"/>
          </a:p>
          <a:p>
            <a:pPr marL="0" indent="0">
              <a:buNone/>
            </a:pPr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A663FF-A484-9776-EB5E-632D8C50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881535"/>
            <a:ext cx="3284090" cy="555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DB445-0BC1-DDA7-25F1-A225FD98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2" y="4516170"/>
            <a:ext cx="3294241" cy="1593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8597B0-7525-9851-BA97-260475C9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00" y="3908208"/>
            <a:ext cx="2977285" cy="421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B013E4-3DD7-E569-DE47-AE0C2947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823" y="4514846"/>
            <a:ext cx="3294241" cy="15668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5B213-515C-FBD1-864D-347764C46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452" y="3908207"/>
            <a:ext cx="2529132" cy="411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C64A34-4F7D-DC80-EE18-F6E123822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595" y="4514846"/>
            <a:ext cx="2965221" cy="16061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437480-0FAA-11AA-E006-A4A62D87E4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2735" y="2325376"/>
            <a:ext cx="5898860" cy="5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0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F91-33F6-09DB-6B83-23476CBE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4" y="281150"/>
            <a:ext cx="10515600" cy="922499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F1439-1352-2FFE-B670-54CF171E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256" y="1325127"/>
            <a:ext cx="9444135" cy="3862873"/>
          </a:xfrm>
        </p:spPr>
      </p:pic>
    </p:spTree>
    <p:extLst>
      <p:ext uri="{BB962C8B-B14F-4D97-AF65-F5344CB8AC3E}">
        <p14:creationId xmlns:p14="http://schemas.microsoft.com/office/powerpoint/2010/main" val="32748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759-9ED9-06AE-E467-DAA8AD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1" y="173491"/>
            <a:ext cx="10515600" cy="1325563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36F5-5354-8F7E-6223-B45CB051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1" y="1411951"/>
            <a:ext cx="10515600" cy="4351338"/>
          </a:xfrm>
        </p:spPr>
        <p:txBody>
          <a:bodyPr/>
          <a:lstStyle/>
          <a:p>
            <a:r>
              <a:rPr lang="en-US" sz="3000">
                <a:latin typeface="Franklin Gothic Book" panose="020B0503020102020204" pitchFamily="34" charset="0"/>
              </a:rPr>
              <a:t>Fuzzy Set Theory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Fuzzy Set Operations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Properties of Fuzzy Sets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61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DE0F-2FDA-AE49-E16E-8CF1FB19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270"/>
            <a:ext cx="10515600" cy="1012065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/>
              </a:rPr>
              <a:t>Sum and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21F-FCD8-6A21-0C04-8BE1D565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4" y="1137252"/>
            <a:ext cx="11702143" cy="50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4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3D73-AE19-E47C-F671-72320E20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828"/>
            <a:ext cx="10515600" cy="1118442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Equality and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7C253-0EFC-2D45-237A-BEE82996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38" y="1286093"/>
            <a:ext cx="9285249" cy="42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2415-D4DB-C5F5-554F-BCEEF23D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166"/>
            <a:ext cx="10515600" cy="1325563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Cartesian Product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AA621-3B68-35AA-A92B-70F32807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" y="1388950"/>
            <a:ext cx="9173547" cy="42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3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C17F-7043-F943-A88C-6734A4EE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30424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 Set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72DF-9DC8-7FAA-CB34-2071CFC6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8" y="830425"/>
            <a:ext cx="10515600" cy="4351338"/>
          </a:xfrm>
        </p:spPr>
        <p:txBody>
          <a:bodyPr/>
          <a:lstStyle/>
          <a:p>
            <a:r>
              <a:rPr lang="en-IN" b="1" u="sng">
                <a:solidFill>
                  <a:srgbClr val="0070C0"/>
                </a:solidFill>
              </a:rPr>
              <a:t>Support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 b="1" u="sng">
                <a:solidFill>
                  <a:srgbClr val="0070C0"/>
                </a:solidFill>
              </a:rPr>
              <a:t>Core</a:t>
            </a:r>
            <a:r>
              <a:rPr lang="en-IN"/>
              <a:t>             </a:t>
            </a:r>
          </a:p>
          <a:p>
            <a:pPr marL="0" indent="0">
              <a:buNone/>
            </a:pPr>
            <a:r>
              <a:rPr lang="en-IN"/>
              <a:t>                        </a:t>
            </a:r>
          </a:p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CADABD-EA70-2189-C415-CE9106E8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34" y="980487"/>
            <a:ext cx="6032284" cy="2466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60FCC-4C26-2866-E48A-BBE8BC35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33" y="3830987"/>
            <a:ext cx="6032285" cy="2644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EFC593-B77C-EEA5-4759-9593A8CEEC9D}"/>
              </a:ext>
            </a:extLst>
          </p:cNvPr>
          <p:cNvSpPr txBox="1"/>
          <p:nvPr/>
        </p:nvSpPr>
        <p:spPr>
          <a:xfrm>
            <a:off x="8052318" y="2068164"/>
            <a:ext cx="269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solidFill>
                  <a:srgbClr val="C00000"/>
                </a:solidFill>
              </a:rPr>
              <a:t>Example</a:t>
            </a:r>
            <a:endParaRPr lang="en-IN" b="1" u="sng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EA0DE-70B8-3F25-CC96-705BD2B1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78" y="2558436"/>
            <a:ext cx="3708830" cy="17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7B3090-D6B4-6EAD-63EC-28F0B5583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912" y="591787"/>
            <a:ext cx="7110076" cy="28348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D4F0-E781-23B9-F9C4-B5135B68ED52}"/>
              </a:ext>
            </a:extLst>
          </p:cNvPr>
          <p:cNvSpPr txBox="1"/>
          <p:nvPr/>
        </p:nvSpPr>
        <p:spPr>
          <a:xfrm>
            <a:off x="251926" y="0"/>
            <a:ext cx="181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Normality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26BDD-158D-4825-5961-CC1FBBE88680}"/>
              </a:ext>
            </a:extLst>
          </p:cNvPr>
          <p:cNvSpPr txBox="1"/>
          <p:nvPr/>
        </p:nvSpPr>
        <p:spPr>
          <a:xfrm>
            <a:off x="251925" y="3327157"/>
            <a:ext cx="251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Crossover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96775-2FF9-7E09-AC17-E865831C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855" y="3850377"/>
            <a:ext cx="7212019" cy="26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3DBCA-219F-4276-23D2-69B48EB4BB3D}"/>
              </a:ext>
            </a:extLst>
          </p:cNvPr>
          <p:cNvSpPr txBox="1"/>
          <p:nvPr/>
        </p:nvSpPr>
        <p:spPr>
          <a:xfrm>
            <a:off x="149289" y="0"/>
            <a:ext cx="2489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Fuzzy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F9D20-C1C8-7977-6E1E-16D3BE8F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" y="625151"/>
            <a:ext cx="8444205" cy="2803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C7346-4E05-0213-B54A-BF89EC9C1A10}"/>
              </a:ext>
            </a:extLst>
          </p:cNvPr>
          <p:cNvSpPr txBox="1"/>
          <p:nvPr/>
        </p:nvSpPr>
        <p:spPr>
          <a:xfrm>
            <a:off x="242596" y="3741576"/>
            <a:ext cx="376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ɑ-cut  and strong ɑ-cut</a:t>
            </a:r>
            <a:r>
              <a:rPr lang="en-IN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0602D-989C-B27C-6485-BC3BC2F5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9" y="4333364"/>
            <a:ext cx="8061649" cy="236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7E57E-27B5-BFB7-B416-1AF194C6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727" y="3048953"/>
            <a:ext cx="3125755" cy="2688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539F0-DED2-E967-8177-2657935008A5}"/>
              </a:ext>
            </a:extLst>
          </p:cNvPr>
          <p:cNvSpPr txBox="1"/>
          <p:nvPr/>
        </p:nvSpPr>
        <p:spPr>
          <a:xfrm>
            <a:off x="8808098" y="2665323"/>
            <a:ext cx="269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solidFill>
                  <a:srgbClr val="C00000"/>
                </a:solidFill>
              </a:rPr>
              <a:t>Example</a:t>
            </a:r>
            <a:endParaRPr lang="en-IN" b="1" u="sn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60AB70-8A39-9BFD-D9B8-25074DFD3847}"/>
              </a:ext>
            </a:extLst>
          </p:cNvPr>
          <p:cNvSpPr txBox="1"/>
          <p:nvPr/>
        </p:nvSpPr>
        <p:spPr>
          <a:xfrm>
            <a:off x="214604" y="168018"/>
            <a:ext cx="216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Bandwidth</a:t>
            </a:r>
            <a:r>
              <a:rPr lang="en-IN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2EA3E-D550-F868-DB2F-598CBFAA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691238"/>
            <a:ext cx="8201609" cy="217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025E1-36B1-DC25-0AB7-82ECF419E400}"/>
              </a:ext>
            </a:extLst>
          </p:cNvPr>
          <p:cNvSpPr txBox="1"/>
          <p:nvPr/>
        </p:nvSpPr>
        <p:spPr>
          <a:xfrm>
            <a:off x="214604" y="3200400"/>
            <a:ext cx="367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solidFill>
                  <a:srgbClr val="0070C0"/>
                </a:solidFill>
              </a:rPr>
              <a:t>Symmetric Fuzzy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2608-3115-AD94-6CF8-CAA5817F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5" y="3723620"/>
            <a:ext cx="8574834" cy="26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BFFE-0AD5-D866-1554-80F8F9A3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36525"/>
            <a:ext cx="7886700" cy="689387"/>
          </a:xfrm>
        </p:spPr>
        <p:txBody>
          <a:bodyPr>
            <a:normAutofit fontScale="90000"/>
          </a:bodyPr>
          <a:lstStyle/>
          <a:p>
            <a:r>
              <a:rPr lang="en-IN"/>
              <a:t>19-20,20-21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D4D0E-F233-D1B9-EF99-7080A1F9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1" y="722031"/>
            <a:ext cx="8407195" cy="10457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60381-F9A3-E46E-4D38-9F74C394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24A60-3A58-E542-5615-04F4A0C5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52" y="1923190"/>
            <a:ext cx="8407195" cy="1593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4B9FE-6307-52D6-0D85-1E345784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751007"/>
            <a:ext cx="8407194" cy="2072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AAD6A7-201F-7461-B032-F4210AC7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51" y="6207868"/>
            <a:ext cx="8723793" cy="6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7DA4-3E37-279A-CC39-76223911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36525"/>
            <a:ext cx="7886700" cy="544513"/>
          </a:xfrm>
        </p:spPr>
        <p:txBody>
          <a:bodyPr>
            <a:normAutofit fontScale="90000"/>
          </a:bodyPr>
          <a:lstStyle/>
          <a:p>
            <a:r>
              <a:rPr lang="en-IN"/>
              <a:t>21-22,22-23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FD68C1-295D-0481-30B5-2141F32E1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596" y="681037"/>
            <a:ext cx="8389094" cy="1855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D0AC8-BE40-8C0C-8D0A-F8124C34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39158D-0D67-A532-A148-82AD24FA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62" y="2651985"/>
            <a:ext cx="7064170" cy="1123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F00E1-F766-980A-6D0A-8DEC2BD9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927720"/>
            <a:ext cx="8299040" cy="9392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28B041-94D1-94B1-36D2-9C2DBE37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106" y="5019102"/>
            <a:ext cx="8389094" cy="16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3CC2-2AFB-D1BE-9800-A2AA97BE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2" y="0"/>
            <a:ext cx="10515600" cy="1325563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</a:t>
            </a:r>
            <a:r>
              <a:rPr lang="en-US" b="1">
                <a:solidFill>
                  <a:srgbClr val="C00000"/>
                </a:solidFill>
                <a:latin typeface="Franklin Gothic Book" panose="020B0503020102020204" pitchFamily="34" charset="0"/>
              </a:rPr>
              <a:t> </a:t>
            </a:r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Set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05137-7C89-FFC6-03C6-64FCF609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9" y="1058975"/>
            <a:ext cx="10515600" cy="4740049"/>
          </a:xfrm>
        </p:spPr>
        <p:txBody>
          <a:bodyPr>
            <a:normAutofit/>
          </a:bodyPr>
          <a:lstStyle/>
          <a:p>
            <a:pPr algn="just"/>
            <a:r>
              <a:rPr lang="en-US" sz="3200">
                <a:latin typeface="Franklin Gothic Book" panose="020B0503020102020204" pitchFamily="34" charset="0"/>
              </a:rPr>
              <a:t>Word “</a:t>
            </a:r>
            <a:r>
              <a:rPr lang="en-US" sz="3200">
                <a:solidFill>
                  <a:srgbClr val="00B0F0"/>
                </a:solidFill>
                <a:latin typeface="Franklin Gothic Book" panose="020B0503020102020204" pitchFamily="34" charset="0"/>
              </a:rPr>
              <a:t>Fuzzy</a:t>
            </a:r>
            <a:r>
              <a:rPr lang="en-US" sz="3200">
                <a:latin typeface="Franklin Gothic Book" panose="020B0503020102020204" pitchFamily="34" charset="0"/>
              </a:rPr>
              <a:t>” means </a:t>
            </a:r>
            <a:r>
              <a:rPr lang="en-US" sz="3200">
                <a:solidFill>
                  <a:srgbClr val="00B0F0"/>
                </a:solidFill>
                <a:latin typeface="Franklin Gothic Book" panose="020B0503020102020204" pitchFamily="34" charset="0"/>
              </a:rPr>
              <a:t>vagueness</a:t>
            </a:r>
            <a:r>
              <a:rPr lang="en-US" sz="3200">
                <a:latin typeface="Franklin Gothic Book" panose="020B0503020102020204" pitchFamily="34" charset="0"/>
              </a:rPr>
              <a:t> or </a:t>
            </a:r>
            <a:r>
              <a:rPr lang="en-US" sz="3200">
                <a:solidFill>
                  <a:srgbClr val="00B0F0"/>
                </a:solidFill>
                <a:latin typeface="Franklin Gothic Book" panose="020B0503020102020204" pitchFamily="34" charset="0"/>
              </a:rPr>
              <a:t>ambiguity</a:t>
            </a:r>
            <a:r>
              <a:rPr lang="en-US" sz="3200">
                <a:latin typeface="Franklin Gothic Book" panose="020B0503020102020204" pitchFamily="34" charset="0"/>
              </a:rPr>
              <a:t> or </a:t>
            </a:r>
            <a:r>
              <a:rPr lang="en-US" sz="3200">
                <a:solidFill>
                  <a:srgbClr val="00B0F0"/>
                </a:solidFill>
                <a:latin typeface="Franklin Gothic Book" panose="020B0503020102020204" pitchFamily="34" charset="0"/>
              </a:rPr>
              <a:t>Uncertainty</a:t>
            </a:r>
            <a:r>
              <a:rPr lang="en-US" sz="3200">
                <a:latin typeface="Franklin Gothic Book" panose="020B0503020102020204" pitchFamily="34" charset="0"/>
              </a:rPr>
              <a:t>.</a:t>
            </a:r>
          </a:p>
          <a:p>
            <a:pPr algn="just"/>
            <a:r>
              <a:rPr lang="en-US" sz="3200" b="1">
                <a:solidFill>
                  <a:srgbClr val="00B0F0"/>
                </a:solidFill>
                <a:latin typeface="Franklin Gothic Book" panose="020B0503020102020204" pitchFamily="34" charset="0"/>
              </a:rPr>
              <a:t>Linguistic</a:t>
            </a:r>
            <a:r>
              <a:rPr lang="en-US" sz="3200">
                <a:latin typeface="Franklin Gothic Book" panose="020B0503020102020204" pitchFamily="34" charset="0"/>
              </a:rPr>
              <a:t> variables</a:t>
            </a:r>
          </a:p>
          <a:p>
            <a:pPr algn="just"/>
            <a:r>
              <a:rPr lang="en-US" sz="3200">
                <a:latin typeface="Franklin Gothic Book" panose="020B0503020102020204" pitchFamily="34" charset="0"/>
              </a:rPr>
              <a:t>Given by </a:t>
            </a:r>
            <a:r>
              <a:rPr lang="en-US" sz="3200" b="1" err="1">
                <a:solidFill>
                  <a:srgbClr val="7030A0"/>
                </a:solidFill>
                <a:latin typeface="Franklin Gothic Book" panose="020B0503020102020204" pitchFamily="34" charset="0"/>
              </a:rPr>
              <a:t>Lotfi</a:t>
            </a:r>
            <a:r>
              <a:rPr lang="en-US" sz="3200" b="1">
                <a:solidFill>
                  <a:srgbClr val="7030A0"/>
                </a:solidFill>
                <a:latin typeface="Franklin Gothic Book" panose="020B0503020102020204" pitchFamily="34" charset="0"/>
              </a:rPr>
              <a:t> A Zadeh </a:t>
            </a:r>
            <a:r>
              <a:rPr lang="en-US" sz="3200">
                <a:latin typeface="Franklin Gothic Book" panose="020B0503020102020204" pitchFamily="34" charset="0"/>
              </a:rPr>
              <a:t>in </a:t>
            </a:r>
            <a:r>
              <a:rPr lang="en-US" sz="3200" b="1">
                <a:solidFill>
                  <a:srgbClr val="7030A0"/>
                </a:solidFill>
                <a:latin typeface="Franklin Gothic Book" panose="020B0503020102020204" pitchFamily="34" charset="0"/>
              </a:rPr>
              <a:t>1965</a:t>
            </a:r>
            <a:r>
              <a:rPr lang="en-US" sz="3200">
                <a:latin typeface="Franklin Gothic Book" panose="020B0503020102020204" pitchFamily="34" charset="0"/>
              </a:rPr>
              <a:t> as extension of classical notation set.</a:t>
            </a:r>
          </a:p>
          <a:p>
            <a:pPr algn="just"/>
            <a:r>
              <a:rPr lang="en-US" sz="3200">
                <a:latin typeface="Franklin Gothic Book" panose="020B0503020102020204" pitchFamily="34" charset="0"/>
              </a:rPr>
              <a:t>In </a:t>
            </a:r>
            <a:r>
              <a:rPr lang="en-US" sz="3200" b="1">
                <a:solidFill>
                  <a:srgbClr val="0070C0"/>
                </a:solidFill>
                <a:latin typeface="Franklin Gothic Book" panose="020B0503020102020204" pitchFamily="34" charset="0"/>
              </a:rPr>
              <a:t>classical set </a:t>
            </a:r>
            <a:r>
              <a:rPr lang="en-US" sz="3200">
                <a:latin typeface="Franklin Gothic Book" panose="020B0503020102020204" pitchFamily="34" charset="0"/>
              </a:rPr>
              <a:t>theory membership of the elements in the set in </a:t>
            </a:r>
            <a:r>
              <a:rPr lang="en-US" sz="3200" b="1">
                <a:solidFill>
                  <a:srgbClr val="0070C0"/>
                </a:solidFill>
                <a:latin typeface="Franklin Gothic Book" panose="020B0503020102020204" pitchFamily="34" charset="0"/>
              </a:rPr>
              <a:t>binary terms {0,1}</a:t>
            </a:r>
          </a:p>
          <a:p>
            <a:pPr algn="just"/>
            <a:r>
              <a:rPr lang="en-US" sz="3200">
                <a:latin typeface="Franklin Gothic Book" panose="020B0503020102020204" pitchFamily="34" charset="0"/>
              </a:rPr>
              <a:t>In </a:t>
            </a:r>
            <a:r>
              <a:rPr lang="en-US" sz="3200" b="1">
                <a:solidFill>
                  <a:srgbClr val="0070C0"/>
                </a:solidFill>
                <a:latin typeface="Franklin Gothic Book" panose="020B0503020102020204" pitchFamily="34" charset="0"/>
              </a:rPr>
              <a:t>fuzzy set </a:t>
            </a:r>
            <a:r>
              <a:rPr lang="en-US" sz="3200">
                <a:latin typeface="Franklin Gothic Book" panose="020B0503020102020204" pitchFamily="34" charset="0"/>
              </a:rPr>
              <a:t>theory </a:t>
            </a:r>
            <a:r>
              <a:rPr lang="en-US" sz="3200" i="1">
                <a:latin typeface="Franklin Gothic Book" panose="020B0503020102020204" pitchFamily="34" charset="0"/>
              </a:rPr>
              <a:t>membership function </a:t>
            </a:r>
            <a:r>
              <a:rPr lang="en-US" sz="3200">
                <a:latin typeface="Franklin Gothic Book" panose="020B0503020102020204" pitchFamily="34" charset="0"/>
              </a:rPr>
              <a:t>value is in </a:t>
            </a:r>
            <a:r>
              <a:rPr lang="en-IN" sz="3200" b="1">
                <a:solidFill>
                  <a:srgbClr val="0070C0"/>
                </a:solidFill>
                <a:latin typeface="Franklin Gothic Book" panose="020B0503020102020204" pitchFamily="34" charset="0"/>
              </a:rPr>
              <a:t>interval [0,1].</a:t>
            </a:r>
          </a:p>
        </p:txBody>
      </p:sp>
    </p:spTree>
    <p:extLst>
      <p:ext uri="{BB962C8B-B14F-4D97-AF65-F5344CB8AC3E}">
        <p14:creationId xmlns:p14="http://schemas.microsoft.com/office/powerpoint/2010/main" val="11035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D641-C9A4-91AA-1C85-8B878118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8" y="365126"/>
            <a:ext cx="10515600" cy="801202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Need of Fuzzy Sets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57284-65E0-303F-6FD2-955A816A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6" y="1166328"/>
            <a:ext cx="12108024" cy="5010635"/>
          </a:xfrm>
        </p:spPr>
        <p:txBody>
          <a:bodyPr>
            <a:normAutofit/>
          </a:bodyPr>
          <a:lstStyle/>
          <a:p>
            <a:r>
              <a:rPr lang="en-US" sz="3000">
                <a:latin typeface="Franklin Gothic Book" panose="020B0503020102020204" pitchFamily="34" charset="0"/>
              </a:rPr>
              <a:t>In </a:t>
            </a:r>
            <a:r>
              <a:rPr lang="en-US" sz="3000" b="1">
                <a:solidFill>
                  <a:srgbClr val="00B0F0"/>
                </a:solidFill>
                <a:latin typeface="Franklin Gothic Book" panose="020B0503020102020204" pitchFamily="34" charset="0"/>
              </a:rPr>
              <a:t>real world </a:t>
            </a:r>
            <a:r>
              <a:rPr lang="en-US" sz="3000">
                <a:latin typeface="Franklin Gothic Book" panose="020B0503020102020204" pitchFamily="34" charset="0"/>
              </a:rPr>
              <a:t>there exist much </a:t>
            </a:r>
            <a:r>
              <a:rPr lang="en-US" sz="3000">
                <a:solidFill>
                  <a:srgbClr val="00B0F0"/>
                </a:solidFill>
                <a:latin typeface="Franklin Gothic Book" panose="020B0503020102020204" pitchFamily="34" charset="0"/>
              </a:rPr>
              <a:t>fuzzy knowledge</a:t>
            </a:r>
            <a:r>
              <a:rPr lang="en-US" sz="3000">
                <a:latin typeface="Franklin Gothic Book" panose="020B0503020102020204" pitchFamily="34" charset="0"/>
              </a:rPr>
              <a:t>(</a:t>
            </a:r>
            <a:r>
              <a:rPr lang="en-US" sz="3000" err="1">
                <a:latin typeface="Franklin Gothic Book" panose="020B0503020102020204" pitchFamily="34" charset="0"/>
              </a:rPr>
              <a:t>i.e</a:t>
            </a:r>
            <a:r>
              <a:rPr lang="en-US" sz="3000">
                <a:latin typeface="Franklin Gothic Book" panose="020B0503020102020204" pitchFamily="34" charset="0"/>
              </a:rPr>
              <a:t> vague, uncertain, inexact </a:t>
            </a:r>
            <a:r>
              <a:rPr lang="en-US" sz="3000" err="1">
                <a:latin typeface="Franklin Gothic Book" panose="020B0503020102020204" pitchFamily="34" charset="0"/>
              </a:rPr>
              <a:t>etc</a:t>
            </a:r>
            <a:r>
              <a:rPr lang="en-US" sz="300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3000" b="1">
                <a:solidFill>
                  <a:srgbClr val="0070C0"/>
                </a:solidFill>
                <a:latin typeface="Franklin Gothic Book" panose="020B0503020102020204" pitchFamily="34" charset="0"/>
              </a:rPr>
              <a:t>Human thinking </a:t>
            </a:r>
            <a:r>
              <a:rPr lang="en-US" sz="3000">
                <a:latin typeface="Franklin Gothic Book" panose="020B0503020102020204" pitchFamily="34" charset="0"/>
              </a:rPr>
              <a:t>and </a:t>
            </a:r>
            <a:r>
              <a:rPr lang="en-US" sz="3000" b="1">
                <a:solidFill>
                  <a:srgbClr val="0070C0"/>
                </a:solidFill>
                <a:latin typeface="Franklin Gothic Book" panose="020B0503020102020204" pitchFamily="34" charset="0"/>
              </a:rPr>
              <a:t>reasoning</a:t>
            </a:r>
            <a:r>
              <a:rPr lang="en-US" sz="3000">
                <a:latin typeface="Franklin Gothic Book" panose="020B0503020102020204" pitchFamily="34" charset="0"/>
              </a:rPr>
              <a:t>  (analysis, logic, interpretation) frequently involve Fuzzy Information.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Systems were unable to answer many questions because based on classical set theory.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System should be able to cope with unreliable and incomplete information.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Solution USE </a:t>
            </a:r>
            <a:r>
              <a:rPr lang="en-US" sz="3000" b="1">
                <a:highlight>
                  <a:srgbClr val="FFFF00"/>
                </a:highlight>
                <a:latin typeface="Franklin Gothic Book" panose="020B0503020102020204" pitchFamily="34" charset="0"/>
              </a:rPr>
              <a:t>FUZZY SYSTEMS</a:t>
            </a:r>
            <a:endParaRPr lang="en-IN" sz="3000" b="1">
              <a:highlight>
                <a:srgbClr val="FFFF00"/>
              </a:highligh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05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C4DE-0DD9-A65B-1D41-BB1FE34A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7" y="365125"/>
            <a:ext cx="10515600" cy="763879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Examples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680D-D9EF-5528-08B5-A84EC0E5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77" y="1129004"/>
            <a:ext cx="11279155" cy="5206482"/>
          </a:xfrm>
        </p:spPr>
        <p:txBody>
          <a:bodyPr>
            <a:normAutofit/>
          </a:bodyPr>
          <a:lstStyle/>
          <a:p>
            <a:pPr algn="just"/>
            <a:r>
              <a:rPr lang="en-US" sz="3000">
                <a:latin typeface="Franklin Gothic Book" panose="020B0503020102020204" pitchFamily="34" charset="0"/>
              </a:rPr>
              <a:t>Words like young, tall, good, high are </a:t>
            </a:r>
            <a:r>
              <a:rPr lang="en-US" sz="3000">
                <a:solidFill>
                  <a:srgbClr val="7030A0"/>
                </a:solidFill>
                <a:latin typeface="Franklin Gothic Book" panose="020B0503020102020204" pitchFamily="34" charset="0"/>
              </a:rPr>
              <a:t>fuzzy</a:t>
            </a:r>
            <a:r>
              <a:rPr lang="en-US" sz="3000">
                <a:latin typeface="Franklin Gothic Book" panose="020B0503020102020204" pitchFamily="34" charset="0"/>
              </a:rPr>
              <a:t>.</a:t>
            </a:r>
          </a:p>
          <a:p>
            <a:pPr algn="just"/>
            <a:r>
              <a:rPr lang="en-US" sz="3000">
                <a:solidFill>
                  <a:srgbClr val="0070C0"/>
                </a:solidFill>
                <a:latin typeface="Franklin Gothic Book" panose="020B0503020102020204" pitchFamily="34" charset="0"/>
              </a:rPr>
              <a:t>No single quantitative value </a:t>
            </a:r>
            <a:r>
              <a:rPr lang="en-US" sz="3000">
                <a:latin typeface="Franklin Gothic Book" panose="020B0503020102020204" pitchFamily="34" charset="0"/>
              </a:rPr>
              <a:t>which defines these </a:t>
            </a:r>
            <a:r>
              <a:rPr lang="en-US" sz="3000" b="1">
                <a:solidFill>
                  <a:srgbClr val="0070C0"/>
                </a:solidFill>
                <a:latin typeface="Franklin Gothic Book" panose="020B0503020102020204" pitchFamily="34" charset="0"/>
              </a:rPr>
              <a:t>linguistic variable.</a:t>
            </a:r>
          </a:p>
          <a:p>
            <a:pPr algn="just"/>
            <a:r>
              <a:rPr lang="en-US" sz="3000">
                <a:latin typeface="Franklin Gothic Book" panose="020B0503020102020204" pitchFamily="34" charset="0"/>
              </a:rPr>
              <a:t>Linguistic Variable: Variables with a value made up of linguistic concepts rather than numbers</a:t>
            </a:r>
          </a:p>
          <a:p>
            <a:pPr marL="0" indent="0" algn="just">
              <a:buNone/>
            </a:pPr>
            <a:r>
              <a:rPr lang="en-US" sz="3000">
                <a:latin typeface="Franklin Gothic Book" panose="020B0503020102020204" pitchFamily="34" charset="0"/>
              </a:rPr>
              <a:t>   </a:t>
            </a:r>
            <a:r>
              <a:rPr lang="en-US" sz="3000" err="1">
                <a:latin typeface="Franklin Gothic Book" panose="020B0503020102020204" pitchFamily="34" charset="0"/>
              </a:rPr>
              <a:t>e.g</a:t>
            </a:r>
            <a:r>
              <a:rPr lang="en-US" sz="3000">
                <a:latin typeface="Franklin Gothic Book" panose="020B0503020102020204" pitchFamily="34" charset="0"/>
              </a:rPr>
              <a:t>    AGE as a linguistic variable can be defined as</a:t>
            </a:r>
          </a:p>
          <a:p>
            <a:pPr marL="0" indent="0" algn="just">
              <a:buNone/>
            </a:pPr>
            <a:r>
              <a:rPr lang="en-US" sz="3000">
                <a:latin typeface="Franklin Gothic Book" panose="020B0503020102020204" pitchFamily="34" charset="0"/>
              </a:rPr>
              <a:t>                            AGE={Child, Young, Old}</a:t>
            </a:r>
          </a:p>
          <a:p>
            <a:pPr marL="0" indent="0" algn="just">
              <a:buNone/>
            </a:pPr>
            <a:endParaRPr lang="en-US" sz="3000">
              <a:latin typeface="Franklin Gothic Book" panose="020B0503020102020204" pitchFamily="34" charset="0"/>
            </a:endParaRPr>
          </a:p>
          <a:p>
            <a:pPr marL="0" indent="0" algn="just">
              <a:buNone/>
            </a:pPr>
            <a:r>
              <a:rPr lang="en-US" sz="3000">
                <a:latin typeface="Franklin Gothic Book" panose="020B0503020102020204" pitchFamily="34" charset="0"/>
              </a:rPr>
              <a:t>Membership value of these variable depends on the </a:t>
            </a:r>
            <a:r>
              <a:rPr lang="en-US" sz="3000" b="1">
                <a:solidFill>
                  <a:srgbClr val="00B050"/>
                </a:solidFill>
                <a:latin typeface="Franklin Gothic Book" panose="020B0503020102020204" pitchFamily="34" charset="0"/>
              </a:rPr>
              <a:t>context</a:t>
            </a:r>
            <a:r>
              <a:rPr lang="en-US" sz="3000">
                <a:latin typeface="Franklin Gothic Book" panose="020B0503020102020204" pitchFamily="34" charset="0"/>
              </a:rPr>
              <a:t> in which it is being considered.</a:t>
            </a:r>
            <a:endParaRPr lang="en-IN" sz="30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94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2F2402-AF31-1879-C6D7-06F12BDA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9" y="76782"/>
            <a:ext cx="10515600" cy="902932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Fuzzy Logic Vs Crisp Logic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CFF46-D6A1-01F0-4861-ED1C7AC3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0" y="1701296"/>
            <a:ext cx="4362116" cy="3764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E2BD9-DEF1-91F5-E0F0-7C806C1E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34" y="1759535"/>
            <a:ext cx="6149873" cy="3764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4A625-5F2C-F2C6-A6F7-4BFF9FC09A35}"/>
              </a:ext>
            </a:extLst>
          </p:cNvPr>
          <p:cNvSpPr txBox="1"/>
          <p:nvPr/>
        </p:nvSpPr>
        <p:spPr>
          <a:xfrm>
            <a:off x="73089" y="987231"/>
            <a:ext cx="254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Crisp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65ECA-B0F7-A021-D942-9226C36C42D1}"/>
              </a:ext>
            </a:extLst>
          </p:cNvPr>
          <p:cNvSpPr txBox="1"/>
          <p:nvPr/>
        </p:nvSpPr>
        <p:spPr>
          <a:xfrm>
            <a:off x="5330889" y="1108014"/>
            <a:ext cx="254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Fuzzy Logic</a:t>
            </a:r>
          </a:p>
        </p:txBody>
      </p:sp>
    </p:spTree>
    <p:extLst>
      <p:ext uri="{BB962C8B-B14F-4D97-AF65-F5344CB8AC3E}">
        <p14:creationId xmlns:p14="http://schemas.microsoft.com/office/powerpoint/2010/main" val="320746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591C-4B0C-AEEB-0D0F-DA3067C1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2" y="29244"/>
            <a:ext cx="10515600" cy="751047"/>
          </a:xfrm>
        </p:spPr>
        <p:txBody>
          <a:bodyPr/>
          <a:lstStyle/>
          <a:p>
            <a:r>
              <a:rPr lang="en-US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Classical Set Theory</a:t>
            </a:r>
            <a:endParaRPr lang="en-IN" b="1" u="sng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D990-A8AE-E221-8482-40A8BFA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769302"/>
            <a:ext cx="11002347" cy="5370241"/>
          </a:xfrm>
        </p:spPr>
        <p:txBody>
          <a:bodyPr>
            <a:normAutofit/>
          </a:bodyPr>
          <a:lstStyle/>
          <a:p>
            <a:r>
              <a:rPr lang="en-US" sz="3000">
                <a:latin typeface="Franklin Gothic Book" panose="020B0503020102020204" pitchFamily="34" charset="0"/>
              </a:rPr>
              <a:t>A </a:t>
            </a:r>
            <a:r>
              <a:rPr lang="en-US" sz="3000">
                <a:solidFill>
                  <a:srgbClr val="0070C0"/>
                </a:solidFill>
                <a:latin typeface="Franklin Gothic Book" panose="020B0503020102020204" pitchFamily="34" charset="0"/>
              </a:rPr>
              <a:t>set</a:t>
            </a:r>
            <a:r>
              <a:rPr lang="en-US" sz="3000">
                <a:latin typeface="Franklin Gothic Book" panose="020B0503020102020204" pitchFamily="34" charset="0"/>
              </a:rPr>
              <a:t> is a well defined </a:t>
            </a:r>
            <a:r>
              <a:rPr lang="en-US" sz="3000">
                <a:solidFill>
                  <a:srgbClr val="0070C0"/>
                </a:solidFill>
                <a:latin typeface="Franklin Gothic Book" panose="020B0503020102020204" pitchFamily="34" charset="0"/>
              </a:rPr>
              <a:t>collection of objects.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An object in a set is called an element or member of that set.</a:t>
            </a:r>
          </a:p>
          <a:p>
            <a:r>
              <a:rPr lang="en-US" sz="3000">
                <a:latin typeface="Franklin Gothic Book" panose="020B0503020102020204" pitchFamily="34" charset="0"/>
              </a:rPr>
              <a:t>If the element a(</a:t>
            </a:r>
            <a:r>
              <a:rPr lang="en-US" sz="3000" err="1">
                <a:latin typeface="Franklin Gothic Book" panose="020B0503020102020204" pitchFamily="34" charset="0"/>
              </a:rPr>
              <a:t>i</a:t>
            </a:r>
            <a:r>
              <a:rPr lang="en-US" sz="3000">
                <a:latin typeface="Franklin Gothic Book" panose="020B0503020102020204" pitchFamily="34" charset="0"/>
              </a:rPr>
              <a:t>=1,2,3…..n) of a set A are subset of universal set Then set A can be represented for all elements x    </a:t>
            </a:r>
            <a:r>
              <a:rPr lang="en-US" sz="3000" err="1">
                <a:latin typeface="Franklin Gothic Book" panose="020B0503020102020204" pitchFamily="34" charset="0"/>
              </a:rPr>
              <a:t>X</a:t>
            </a:r>
            <a:r>
              <a:rPr lang="en-US" sz="3000">
                <a:latin typeface="Franklin Gothic Book" panose="020B0503020102020204" pitchFamily="34" charset="0"/>
              </a:rPr>
              <a:t> by its characteristics function</a:t>
            </a:r>
          </a:p>
          <a:p>
            <a:endParaRPr lang="en-US" sz="3000">
              <a:latin typeface="Franklin Gothic Book" panose="020B0503020102020204" pitchFamily="34" charset="0"/>
            </a:endParaRPr>
          </a:p>
          <a:p>
            <a:r>
              <a:rPr lang="en-IN" sz="3000" b="1">
                <a:solidFill>
                  <a:schemeClr val="accent1"/>
                </a:solidFill>
                <a:latin typeface="Franklin Gothic Book" panose="020B0503020102020204" pitchFamily="34" charset="0"/>
              </a:rPr>
              <a:t>Cardinality of a Set: </a:t>
            </a:r>
            <a:r>
              <a:rPr lang="en-IN" sz="3000">
                <a:latin typeface="Franklin Gothic Book" panose="020B0503020102020204" pitchFamily="34" charset="0"/>
              </a:rPr>
              <a:t>Number of elements in the set	</a:t>
            </a:r>
          </a:p>
          <a:p>
            <a:r>
              <a:rPr lang="en-IN" sz="3000">
                <a:solidFill>
                  <a:schemeClr val="accent1"/>
                </a:solidFill>
                <a:latin typeface="Franklin Gothic Book" panose="020B0503020102020204" pitchFamily="34" charset="0"/>
              </a:rPr>
              <a:t>Power Set(P(A)): </a:t>
            </a:r>
            <a:r>
              <a:rPr lang="en-IN" sz="3000">
                <a:latin typeface="Franklin Gothic Book" panose="020B0503020102020204" pitchFamily="34" charset="0"/>
              </a:rPr>
              <a:t>Family set containing subset of A.</a:t>
            </a:r>
          </a:p>
          <a:p>
            <a:r>
              <a:rPr lang="en-IN" sz="3000">
                <a:solidFill>
                  <a:schemeClr val="accent1"/>
                </a:solidFill>
                <a:latin typeface="Franklin Gothic Book" panose="020B0503020102020204" pitchFamily="34" charset="0"/>
              </a:rPr>
              <a:t>Cardinality of Power Set: </a:t>
            </a:r>
          </a:p>
          <a:p>
            <a:endParaRPr lang="en-US" sz="3000">
              <a:latin typeface="Franklin Gothic Book" panose="020B0503020102020204" pitchFamily="34" charset="0"/>
            </a:endParaRPr>
          </a:p>
          <a:p>
            <a:endParaRPr lang="en-US" sz="30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IN" sz="30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IN" sz="300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5632B-EC11-DF0E-3CBA-9B5DE6F9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89" y="2349790"/>
            <a:ext cx="278761" cy="312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733C-5606-750E-4F5E-4ACA601E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47" y="3221732"/>
            <a:ext cx="2939572" cy="465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F2A2E-ACBC-ACE7-8D73-0E66C2A9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065" y="5300737"/>
            <a:ext cx="1570653" cy="6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7BAC-5CBE-20E5-07BA-E8B49B3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98570"/>
            <a:ext cx="10515600" cy="918467"/>
          </a:xfrm>
        </p:spPr>
        <p:txBody>
          <a:bodyPr/>
          <a:lstStyle/>
          <a:p>
            <a:r>
              <a:rPr lang="en-IN" b="1" u="sng">
                <a:solidFill>
                  <a:srgbClr val="C00000"/>
                </a:solidFill>
                <a:latin typeface="Franklin Gothic Book" panose="020B0503020102020204" pitchFamily="34" charset="0"/>
              </a:rPr>
              <a:t>CRISP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2BC2B-3E54-B7CA-743E-9FC3E6D9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1" y="875913"/>
            <a:ext cx="10974544" cy="38733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C2B114-4F6D-8A2A-5EF5-E39CE4D20EEE}"/>
              </a:ext>
            </a:extLst>
          </p:cNvPr>
          <p:cNvSpPr txBox="1">
            <a:spLocks/>
          </p:cNvSpPr>
          <p:nvPr/>
        </p:nvSpPr>
        <p:spPr>
          <a:xfrm>
            <a:off x="485151" y="5017089"/>
            <a:ext cx="5421126" cy="1647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Example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/>
              <a:t> x= All students of class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/>
              <a:t>H= students having equal to or more than 80% marks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/>
              <a:t>M= students having less than 80% marks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65C6C-AC7A-8A1C-D096-F908409BB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63" y="5340993"/>
            <a:ext cx="2708945" cy="1323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A0212-F60B-A566-4D43-C22BC104914B}"/>
              </a:ext>
            </a:extLst>
          </p:cNvPr>
          <p:cNvSpPr txBox="1"/>
          <p:nvPr/>
        </p:nvSpPr>
        <p:spPr>
          <a:xfrm>
            <a:off x="8472196" y="5464508"/>
            <a:ext cx="259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Here all are set of finite number of individual. Such a set is called crisp set</a:t>
            </a:r>
          </a:p>
        </p:txBody>
      </p:sp>
    </p:spTree>
    <p:extLst>
      <p:ext uri="{BB962C8B-B14F-4D97-AF65-F5344CB8AC3E}">
        <p14:creationId xmlns:p14="http://schemas.microsoft.com/office/powerpoint/2010/main" val="348557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3B1458-7433-ACB6-612D-603EA0F6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1" y="1073020"/>
            <a:ext cx="8216117" cy="522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7FCB0-2A80-BCAD-93D3-9279C16729EB}"/>
              </a:ext>
            </a:extLst>
          </p:cNvPr>
          <p:cNvSpPr txBox="1"/>
          <p:nvPr/>
        </p:nvSpPr>
        <p:spPr>
          <a:xfrm>
            <a:off x="466531" y="298580"/>
            <a:ext cx="58409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b="1" u="sng">
                <a:solidFill>
                  <a:srgbClr val="C00000"/>
                </a:solidFill>
                <a:latin typeface="Franklin Gothic Book" panose="020B0503020102020204" pitchFamily="34" charset="0"/>
                <a:ea typeface="+mj-ea"/>
                <a:cs typeface="+mj-cs"/>
              </a:rPr>
              <a:t>Features of CRISP Set</a:t>
            </a:r>
          </a:p>
        </p:txBody>
      </p:sp>
    </p:spTree>
    <p:extLst>
      <p:ext uri="{BB962C8B-B14F-4D97-AF65-F5344CB8AC3E}">
        <p14:creationId xmlns:p14="http://schemas.microsoft.com/office/powerpoint/2010/main" val="292951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28603CB69B774A9E59DE44BCA9EB57" ma:contentTypeVersion="3" ma:contentTypeDescription="Create a new document." ma:contentTypeScope="" ma:versionID="6fcf337354ebdd4c77cab88182cef9c9">
  <xsd:schema xmlns:xsd="http://www.w3.org/2001/XMLSchema" xmlns:xs="http://www.w3.org/2001/XMLSchema" xmlns:p="http://schemas.microsoft.com/office/2006/metadata/properties" xmlns:ns2="641c2e74-b3a8-4f76-9b2a-7fa21055257c" targetNamespace="http://schemas.microsoft.com/office/2006/metadata/properties" ma:root="true" ma:fieldsID="b5615f6017e8753bba30050032ae4d8d" ns2:_="">
    <xsd:import namespace="641c2e74-b3a8-4f76-9b2a-7fa210552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c2e74-b3a8-4f76-9b2a-7fa2105525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D73FA3-151E-4328-8F58-0C2AD88E8338}">
  <ds:schemaRefs>
    <ds:schemaRef ds:uri="641c2e74-b3a8-4f76-9b2a-7fa2105525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3D423E-1575-4D05-A0A5-0B16956FA4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EA49E6-C56E-40D0-BC8F-7FB7E506804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Fuzzy Set</vt:lpstr>
      <vt:lpstr>Agenda</vt:lpstr>
      <vt:lpstr>Fuzzy Set</vt:lpstr>
      <vt:lpstr>Need of Fuzzy Sets</vt:lpstr>
      <vt:lpstr>Examples</vt:lpstr>
      <vt:lpstr>Fuzzy Logic Vs Crisp Logic</vt:lpstr>
      <vt:lpstr>Classical Set Theory</vt:lpstr>
      <vt:lpstr>CRISP SET</vt:lpstr>
      <vt:lpstr>PowerPoint Presentation</vt:lpstr>
      <vt:lpstr>PowerPoint Presentation</vt:lpstr>
      <vt:lpstr>Operations on Classical Sets</vt:lpstr>
      <vt:lpstr>Fuzzy Set Theory</vt:lpstr>
      <vt:lpstr>Fuzzy Set Example</vt:lpstr>
      <vt:lpstr>Fuzzy Set Vs Crisp Set</vt:lpstr>
      <vt:lpstr>Example of Course Evaluation in crisp and fuzzy</vt:lpstr>
      <vt:lpstr>Properties of Fuzzy Sets</vt:lpstr>
      <vt:lpstr>Operation on Fuzzy Set</vt:lpstr>
      <vt:lpstr>Example: Fuzzy Set Operations</vt:lpstr>
      <vt:lpstr>Product</vt:lpstr>
      <vt:lpstr>Sum and Difference</vt:lpstr>
      <vt:lpstr>Equality and Power</vt:lpstr>
      <vt:lpstr>Cartesian Product </vt:lpstr>
      <vt:lpstr>Fuzzy Set Terminologies</vt:lpstr>
      <vt:lpstr>PowerPoint Presentation</vt:lpstr>
      <vt:lpstr>PowerPoint Presentation</vt:lpstr>
      <vt:lpstr>PowerPoint Presentation</vt:lpstr>
      <vt:lpstr>19-20,20-21</vt:lpstr>
      <vt:lpstr>21-22,22-23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Set</dc:title>
  <dc:creator>anju.sardana@gmail.com</dc:creator>
  <cp:revision>2</cp:revision>
  <dcterms:created xsi:type="dcterms:W3CDTF">2022-08-03T05:55:04Z</dcterms:created>
  <dcterms:modified xsi:type="dcterms:W3CDTF">2023-11-29T11:38:44Z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0x010100C428603CB69B774A9E59DE44BCA9EB57</vt:lpwstr>
  </property>
</Properties>
</file>